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33640D2-2A50-477E-A3AD-E83B032390C6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92A5F7-2DD5-42AA-B78C-C7D2898F867D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AE3C8C-0AD4-4456-9044-535E91B8180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35BB6B-4C90-4544-AFDF-65C77B6B8E1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B20D76-94A5-4A01-A65A-CAE1BC91B25E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240D9E-9527-4543-8337-48484158912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1E8189-B827-4AAA-A1D6-02F370F010E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701B71-169F-43EB-9844-0B3738DE4856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A6408E-6C91-4EC3-BF33-F940393C011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138F3C-8F32-4195-8A85-1D0B71B8226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заголов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4136D4-9BCD-43CE-8FFB-5F61529A14B1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7EAD57-EDC4-4642-9DFD-218C5FA74F2A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github.com/GQuadro-star/synchronize" TargetMode="External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Овал 3"/>
          <p:cNvSpPr/>
          <p:nvPr/>
        </p:nvSpPr>
        <p:spPr>
          <a:xfrm>
            <a:off x="7895880" y="-128232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6" name="Овал 4"/>
          <p:cNvSpPr/>
          <p:nvPr/>
        </p:nvSpPr>
        <p:spPr>
          <a:xfrm>
            <a:off x="9197640" y="279000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135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en-US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Synchronize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523880" y="2979720"/>
            <a:ext cx="9143280" cy="324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Участ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ники: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Учен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ики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10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«Д»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класс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а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ГБОУ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Школ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ы №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1568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Бока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рев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Андр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ей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Павл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Бычк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ов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Григо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рий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Алекс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андр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Руков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одите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ль: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Педа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гог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ГБОУ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Школ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ы №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1568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Черк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асов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Дмит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рий 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Игор</a:t>
            </a: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евич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Прямоугольник 7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Прямоугольник 8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Прямоугольник 9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2" name="Прямоугольник: скругленные углы 2"/>
          <p:cNvSpPr/>
          <p:nvPr/>
        </p:nvSpPr>
        <p:spPr>
          <a:xfrm rot="20777400">
            <a:off x="-2809440" y="-1022760"/>
            <a:ext cx="6069240" cy="107186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Овал 15"/>
          <p:cNvSpPr/>
          <p:nvPr/>
        </p:nvSpPr>
        <p:spPr>
          <a:xfrm>
            <a:off x="-1607040" y="-1501920"/>
            <a:ext cx="5915520" cy="598284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2" name="Овал 14"/>
          <p:cNvSpPr/>
          <p:nvPr/>
        </p:nvSpPr>
        <p:spPr>
          <a:xfrm>
            <a:off x="-932400" y="2174760"/>
            <a:ext cx="6691320" cy="66913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13960" y="247680"/>
            <a:ext cx="436824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Как работает шифрование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7" name="Прямоугольник: скругленные углы 18"/>
          <p:cNvSpPr/>
          <p:nvPr/>
        </p:nvSpPr>
        <p:spPr>
          <a:xfrm rot="16200000">
            <a:off x="5040" y="707040"/>
            <a:ext cx="6361920" cy="544428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837720" y="812160"/>
            <a:ext cx="4866840" cy="65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 качестве основы для локального выполнения скриптов использовался Pyodide — инструмент для выполнения Python-скриптов на клиенте, благодаря технологии WebAssembly.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Решение использовать Pyodide так же хорошо тем, что это сократит потребность в вычислительных мощностях сервера в разы, так как всё шифрование будет переложено на компьютер пользователя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"/>
          <p:cNvPicPr/>
          <p:nvPr/>
        </p:nvPicPr>
        <p:blipFill>
          <a:blip r:embed="rId1"/>
          <a:stretch/>
        </p:blipFill>
        <p:spPr>
          <a:xfrm>
            <a:off x="6252120" y="1200240"/>
            <a:ext cx="5473800" cy="266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"/>
          <p:cNvPicPr/>
          <p:nvPr/>
        </p:nvPicPr>
        <p:blipFill>
          <a:blip r:embed="rId2"/>
          <a:stretch/>
        </p:blipFill>
        <p:spPr>
          <a:xfrm>
            <a:off x="6218280" y="4107600"/>
            <a:ext cx="5429520" cy="2642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Овал 8"/>
          <p:cNvSpPr/>
          <p:nvPr/>
        </p:nvSpPr>
        <p:spPr>
          <a:xfrm>
            <a:off x="295200" y="168696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2" name="Овал 10"/>
          <p:cNvSpPr/>
          <p:nvPr/>
        </p:nvSpPr>
        <p:spPr>
          <a:xfrm>
            <a:off x="-933480" y="70488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7" name="Прямоугольник: скругленные углы 18"/>
          <p:cNvSpPr/>
          <p:nvPr/>
        </p:nvSpPr>
        <p:spPr>
          <a:xfrm>
            <a:off x="5084640" y="945000"/>
            <a:ext cx="6811200" cy="56329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5432400" y="1296000"/>
            <a:ext cx="616212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 файле encrypt.py находится весь исполняемый скрипт при шифровании текста. 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0" name=""/>
          <p:cNvPicPr/>
          <p:nvPr/>
        </p:nvPicPr>
        <p:blipFill>
          <a:blip r:embed="rId1"/>
          <a:stretch/>
        </p:blipFill>
        <p:spPr>
          <a:xfrm>
            <a:off x="1523880" y="1019160"/>
            <a:ext cx="2678040" cy="55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Овал 7"/>
          <p:cNvSpPr/>
          <p:nvPr/>
        </p:nvSpPr>
        <p:spPr>
          <a:xfrm>
            <a:off x="-1317600" y="281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2" name="Овал 8"/>
          <p:cNvSpPr/>
          <p:nvPr/>
        </p:nvSpPr>
        <p:spPr>
          <a:xfrm>
            <a:off x="1174680" y="261216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7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8" name=""/>
          <p:cNvPicPr/>
          <p:nvPr/>
        </p:nvPicPr>
        <p:blipFill>
          <a:blip r:embed="rId1"/>
          <a:stretch/>
        </p:blipFill>
        <p:spPr>
          <a:xfrm>
            <a:off x="135360" y="887040"/>
            <a:ext cx="5927040" cy="228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6538680" y="1617120"/>
            <a:ext cx="47642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Инициализация функции обработки файла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"/>
          <p:cNvPicPr/>
          <p:nvPr/>
        </p:nvPicPr>
        <p:blipFill>
          <a:blip r:embed="rId2"/>
          <a:stretch/>
        </p:blipFill>
        <p:spPr>
          <a:xfrm>
            <a:off x="815760" y="3227400"/>
            <a:ext cx="4361400" cy="273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"/>
          <p:cNvSpPr txBox="1"/>
          <p:nvPr/>
        </p:nvSpPr>
        <p:spPr>
          <a:xfrm>
            <a:off x="5397480" y="4246560"/>
            <a:ext cx="439992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Сценарий на случай режима шифровки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Овал 9"/>
          <p:cNvSpPr/>
          <p:nvPr/>
        </p:nvSpPr>
        <p:spPr>
          <a:xfrm>
            <a:off x="-1317600" y="281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3" name="Овал 13"/>
          <p:cNvSpPr/>
          <p:nvPr/>
        </p:nvSpPr>
        <p:spPr>
          <a:xfrm>
            <a:off x="1174680" y="261216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Прямоугольник 1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6" name="Прямоугольник 1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7" name="Прямоугольник 1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8" name="AutoShape 1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6379920" y="1359000"/>
            <a:ext cx="46602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Сценарий на случай режима дешифровки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"/>
          <p:cNvPicPr/>
          <p:nvPr/>
        </p:nvPicPr>
        <p:blipFill>
          <a:blip r:embed="rId1"/>
          <a:stretch/>
        </p:blipFill>
        <p:spPr>
          <a:xfrm>
            <a:off x="877320" y="1166760"/>
            <a:ext cx="5263200" cy="480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"/>
          <p:cNvSpPr txBox="1"/>
          <p:nvPr/>
        </p:nvSpPr>
        <p:spPr>
          <a:xfrm>
            <a:off x="6230880" y="5218920"/>
            <a:ext cx="3988800" cy="49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Возврат полученных данных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Овал 14"/>
          <p:cNvSpPr/>
          <p:nvPr/>
        </p:nvSpPr>
        <p:spPr>
          <a:xfrm>
            <a:off x="-7042320" y="-7750800"/>
            <a:ext cx="4940640" cy="4940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3" name="Овал 15"/>
          <p:cNvSpPr/>
          <p:nvPr/>
        </p:nvSpPr>
        <p:spPr>
          <a:xfrm>
            <a:off x="12892320" y="6858000"/>
            <a:ext cx="5265000" cy="53251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Планы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6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7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8" name="Прямоугольник: скругленные углы 18"/>
          <p:cNvSpPr/>
          <p:nvPr/>
        </p:nvSpPr>
        <p:spPr>
          <a:xfrm rot="10800000">
            <a:off x="1002240" y="1006200"/>
            <a:ext cx="10150560" cy="573480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1533240" y="1252800"/>
            <a:ext cx="911196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То, чем на данный момент является Synchronize — лишь часть от того, на что в будущем идёт расчёт.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Возможность раздавать файл по ссылке только тому пользователю, </a:t>
            </a:r>
            <a:r>
              <a:rPr lang="en-US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который, перейдя по ссылке, введёт пароль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Добавление других алгоритмов шифрования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Конструктор своего алгоритма с возможностью экспорта и импорта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Более детальная настройка (например, длина соли или сигнатура)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Защита от DOS-DDOS атак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Овал 16"/>
          <p:cNvSpPr/>
          <p:nvPr/>
        </p:nvSpPr>
        <p:spPr>
          <a:xfrm>
            <a:off x="-7042320" y="-7750800"/>
            <a:ext cx="4940640" cy="4940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2" name="Овал 17"/>
          <p:cNvSpPr/>
          <p:nvPr/>
        </p:nvSpPr>
        <p:spPr>
          <a:xfrm>
            <a:off x="12892320" y="6858000"/>
            <a:ext cx="5265000" cy="53251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Заключение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Прямоугольник 16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5" name="Прямоугольник 17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6" name="Прямоугольник 18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7" name="Прямоугольник: скругленные углы 4"/>
          <p:cNvSpPr/>
          <p:nvPr/>
        </p:nvSpPr>
        <p:spPr>
          <a:xfrm rot="10800000">
            <a:off x="1002240" y="1006200"/>
            <a:ext cx="10150560" cy="573480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1533240" y="1252800"/>
            <a:ext cx="911196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У нас получилось создать проект Synchronize, который работает и по сей день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  <a:hlinkClick r:id="rId1"/>
              </a:rPr>
              <a:t>Репозиторий этого проекта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AutoShape 3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1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2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3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4" name="Овал 11"/>
          <p:cNvSpPr/>
          <p:nvPr/>
        </p:nvSpPr>
        <p:spPr>
          <a:xfrm>
            <a:off x="7895880" y="-128232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5" name="Овал 12"/>
          <p:cNvSpPr/>
          <p:nvPr/>
        </p:nvSpPr>
        <p:spPr>
          <a:xfrm>
            <a:off x="9197640" y="279000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6" name="Прямоугольник: скругленные углы 13"/>
          <p:cNvSpPr/>
          <p:nvPr/>
        </p:nvSpPr>
        <p:spPr>
          <a:xfrm rot="20777400">
            <a:off x="-2583360" y="-396000"/>
            <a:ext cx="6069240" cy="107186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23880" y="3675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Благодарности</a:t>
            </a:r>
            <a:r>
              <a:rPr lang="en-US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: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Овал 14"/>
          <p:cNvSpPr/>
          <p:nvPr/>
        </p:nvSpPr>
        <p:spPr>
          <a:xfrm>
            <a:off x="8337240" y="3764160"/>
            <a:ext cx="4871160" cy="487116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4" name="Овал 15"/>
          <p:cNvSpPr/>
          <p:nvPr/>
        </p:nvSpPr>
        <p:spPr>
          <a:xfrm>
            <a:off x="7358760" y="-897840"/>
            <a:ext cx="6204960" cy="627588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 разработчиках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Прямоугольник 3"/>
          <p:cNvSpPr/>
          <p:nvPr/>
        </p:nvSpPr>
        <p:spPr>
          <a:xfrm>
            <a:off x="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79" name=""/>
          <p:cNvPicPr/>
          <p:nvPr/>
        </p:nvPicPr>
        <p:blipFill>
          <a:blip r:embed="rId1"/>
          <a:stretch/>
        </p:blipFill>
        <p:spPr>
          <a:xfrm>
            <a:off x="5059440" y="1299600"/>
            <a:ext cx="2201040" cy="293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"/>
          <p:cNvPicPr/>
          <p:nvPr/>
        </p:nvPicPr>
        <p:blipFill>
          <a:blip r:embed="rId2"/>
          <a:stretch/>
        </p:blipFill>
        <p:spPr>
          <a:xfrm rot="21595800">
            <a:off x="1237680" y="1019520"/>
            <a:ext cx="2459160" cy="327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501840" y="4347000"/>
            <a:ext cx="3809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Андрей Бокарёв</a:t>
            </a:r>
            <a:br>
              <a:rPr sz="1800"/>
            </a:b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Frotend-разработчик и дизайнер проекта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27000" y="4329720"/>
            <a:ext cx="3809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Григорий Бычков</a:t>
            </a:r>
            <a:br>
              <a:rPr sz="1800"/>
            </a:b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Backend-разработчик и Logic-разработчик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9"/>
          <p:cNvPicPr/>
          <p:nvPr/>
        </p:nvPicPr>
        <p:blipFill>
          <a:blip r:embed="rId1"/>
          <a:stretch/>
        </p:blipFill>
        <p:spPr>
          <a:xfrm>
            <a:off x="5151600" y="1893960"/>
            <a:ext cx="6748200" cy="379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Овал 14"/>
          <p:cNvSpPr/>
          <p:nvPr/>
        </p:nvSpPr>
        <p:spPr>
          <a:xfrm>
            <a:off x="-1545840" y="-81936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Овал 15"/>
          <p:cNvSpPr/>
          <p:nvPr/>
        </p:nvSpPr>
        <p:spPr>
          <a:xfrm>
            <a:off x="-991440" y="330804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86760" y="1577520"/>
            <a:ext cx="5788080" cy="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-45360" bIns="-4536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Актуальность проблемы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Прямоугольник 4"/>
          <p:cNvSpPr/>
          <p:nvPr/>
        </p:nvSpPr>
        <p:spPr>
          <a:xfrm>
            <a:off x="1485000" y="19044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9" name="Прямоугольник 5"/>
          <p:cNvSpPr/>
          <p:nvPr/>
        </p:nvSpPr>
        <p:spPr>
          <a:xfrm>
            <a:off x="2377440" y="44676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" name="Прямоугольник: скругленные углы 18"/>
          <p:cNvSpPr/>
          <p:nvPr/>
        </p:nvSpPr>
        <p:spPr>
          <a:xfrm rot="16200000">
            <a:off x="744480" y="744840"/>
            <a:ext cx="3660480" cy="48272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06680" y="1577880"/>
            <a:ext cx="3758040" cy="341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Согласно статистике от GMInsights количество программ по шифрованию неуклонно растёт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Увеличение предложения можно объяснить увеличением спроса: потребность в защите своих данных увеличивается ежечасно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Овал 5"/>
          <p:cNvSpPr/>
          <p:nvPr/>
        </p:nvSpPr>
        <p:spPr>
          <a:xfrm>
            <a:off x="-1545840" y="-81936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3" name="Овал 6"/>
          <p:cNvSpPr/>
          <p:nvPr/>
        </p:nvSpPr>
        <p:spPr>
          <a:xfrm>
            <a:off x="-991440" y="330804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86760" y="1577520"/>
            <a:ext cx="5788080" cy="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-45360" bIns="-4536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Актуальность проблемы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10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Прямоугольник 11"/>
          <p:cNvSpPr/>
          <p:nvPr/>
        </p:nvSpPr>
        <p:spPr>
          <a:xfrm>
            <a:off x="2829960" y="4438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7" name="Прямоугольник 12"/>
          <p:cNvSpPr/>
          <p:nvPr/>
        </p:nvSpPr>
        <p:spPr>
          <a:xfrm>
            <a:off x="2095200" y="44388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8" name="Прямоугольник: скругленные углы 3"/>
          <p:cNvSpPr/>
          <p:nvPr/>
        </p:nvSpPr>
        <p:spPr>
          <a:xfrm rot="16200000">
            <a:off x="744480" y="744840"/>
            <a:ext cx="3660480" cy="48272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06680" y="1577880"/>
            <a:ext cx="3758040" cy="341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Несмотря на большое количество ПО для шифрования, многие решения остаются проприетарными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/>
          <p:cNvPicPr/>
          <p:nvPr/>
        </p:nvPicPr>
        <p:blipFill>
          <a:blip r:embed="rId1"/>
          <a:stretch/>
        </p:blipFill>
        <p:spPr>
          <a:xfrm>
            <a:off x="5403240" y="1810440"/>
            <a:ext cx="954360" cy="92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"/>
          <p:cNvSpPr/>
          <p:nvPr/>
        </p:nvSpPr>
        <p:spPr>
          <a:xfrm>
            <a:off x="5393520" y="2809080"/>
            <a:ext cx="1133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BitLocker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"/>
          <p:cNvPicPr/>
          <p:nvPr/>
        </p:nvPicPr>
        <p:blipFill>
          <a:blip r:embed="rId2"/>
          <a:srcRect l="17397" t="0" r="18032" b="0"/>
          <a:stretch/>
        </p:blipFill>
        <p:spPr>
          <a:xfrm>
            <a:off x="7155720" y="1794600"/>
            <a:ext cx="1107000" cy="114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7155720" y="2938680"/>
            <a:ext cx="10526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FileVault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"/>
          <p:cNvPicPr/>
          <p:nvPr/>
        </p:nvPicPr>
        <p:blipFill>
          <a:blip r:embed="rId3"/>
          <a:srcRect l="32059" t="16074" r="31875" b="15471"/>
          <a:stretch/>
        </p:blipFill>
        <p:spPr>
          <a:xfrm>
            <a:off x="8629200" y="1720800"/>
            <a:ext cx="1121760" cy="11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501040" y="2893680"/>
            <a:ext cx="1323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BoxCryptor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"/>
          <p:cNvPicPr/>
          <p:nvPr/>
        </p:nvPicPr>
        <p:blipFill>
          <a:blip r:embed="rId4"/>
          <a:stretch/>
        </p:blipFill>
        <p:spPr>
          <a:xfrm>
            <a:off x="10323360" y="1690920"/>
            <a:ext cx="1085040" cy="118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10323360" y="2873880"/>
            <a:ext cx="993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AxCrypt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"/>
          <p:cNvPicPr/>
          <p:nvPr/>
        </p:nvPicPr>
        <p:blipFill>
          <a:blip r:embed="rId5"/>
          <a:stretch/>
        </p:blipFill>
        <p:spPr>
          <a:xfrm>
            <a:off x="5322240" y="3322080"/>
            <a:ext cx="1201680" cy="120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5214960" y="4583880"/>
            <a:ext cx="1361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NordLocker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"/>
          <p:cNvPicPr/>
          <p:nvPr/>
        </p:nvPicPr>
        <p:blipFill>
          <a:blip r:embed="rId6"/>
          <a:stretch/>
        </p:blipFill>
        <p:spPr>
          <a:xfrm>
            <a:off x="6953400" y="3322080"/>
            <a:ext cx="1190160" cy="119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"/>
          <p:cNvSpPr/>
          <p:nvPr/>
        </p:nvSpPr>
        <p:spPr>
          <a:xfrm>
            <a:off x="6917760" y="4608000"/>
            <a:ext cx="1196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Symantec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"/>
          <p:cNvPicPr/>
          <p:nvPr/>
        </p:nvPicPr>
        <p:blipFill>
          <a:blip r:embed="rId7"/>
          <a:stretch/>
        </p:blipFill>
        <p:spPr>
          <a:xfrm>
            <a:off x="8489520" y="3404880"/>
            <a:ext cx="1154520" cy="115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8537040" y="4644000"/>
            <a:ext cx="95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McAfee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0013040" y="3703320"/>
            <a:ext cx="17740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А чем же тогда пользоваться?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Овал 1"/>
          <p:cNvSpPr/>
          <p:nvPr/>
        </p:nvSpPr>
        <p:spPr>
          <a:xfrm>
            <a:off x="8337240" y="3764160"/>
            <a:ext cx="4871160" cy="487116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6" name="Овал 2"/>
          <p:cNvSpPr/>
          <p:nvPr/>
        </p:nvSpPr>
        <p:spPr>
          <a:xfrm>
            <a:off x="7358760" y="-897840"/>
            <a:ext cx="6204960" cy="627588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-1381320" y="6627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В чём проблема закрытого ПО?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Прямоугольник 1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9" name="Прямоугольник 2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0" name="Прямоугольник 6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1" name="Прямоугольник: скругленные углы 1"/>
          <p:cNvSpPr/>
          <p:nvPr/>
        </p:nvSpPr>
        <p:spPr>
          <a:xfrm rot="16200000">
            <a:off x="6803280" y="1367640"/>
            <a:ext cx="5424120" cy="52189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7167600" y="1615680"/>
            <a:ext cx="4552920" cy="507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Проприетарные компоненты — это закрытый код, который нельзя проверить.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Это создаёт риск скрытых уязвимостей, бэкдоров и слежки, так как пользователь не может убедиться, что ПО делает только то, что заявлено.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/>
          <p:cNvPicPr/>
          <p:nvPr/>
        </p:nvPicPr>
        <p:blipFill>
          <a:blip r:embed="rId1"/>
          <a:stretch/>
        </p:blipFill>
        <p:spPr>
          <a:xfrm>
            <a:off x="198360" y="2234520"/>
            <a:ext cx="6587280" cy="2313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9"/>
          <p:cNvPicPr/>
          <p:nvPr/>
        </p:nvPicPr>
        <p:blipFill>
          <a:blip r:embed="rId1"/>
          <a:stretch/>
        </p:blipFill>
        <p:spPr>
          <a:xfrm>
            <a:off x="-15190920" y="1857600"/>
            <a:ext cx="5156280" cy="290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Овал 14"/>
          <p:cNvSpPr/>
          <p:nvPr/>
        </p:nvSpPr>
        <p:spPr>
          <a:xfrm>
            <a:off x="-2482560" y="-1418400"/>
            <a:ext cx="7746840" cy="77468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6" name="Овал 15"/>
          <p:cNvSpPr/>
          <p:nvPr/>
        </p:nvSpPr>
        <p:spPr>
          <a:xfrm>
            <a:off x="6734520" y="2455560"/>
            <a:ext cx="5747040" cy="58125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Цель работы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9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0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1" name="Прямоугольник: скругленные углы 18"/>
          <p:cNvSpPr/>
          <p:nvPr/>
        </p:nvSpPr>
        <p:spPr>
          <a:xfrm rot="16200000">
            <a:off x="3426120" y="-1508040"/>
            <a:ext cx="4467960" cy="100141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1323720" y="1690200"/>
            <a:ext cx="9058320" cy="375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Цель работы — разработать сервис Synchronize, который, в отличие от зарубежных аналогов, не будет содержать ни единого проприетарного компонента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ямоугольник: скругленные углы 8"/>
          <p:cNvSpPr/>
          <p:nvPr/>
        </p:nvSpPr>
        <p:spPr>
          <a:xfrm>
            <a:off x="7768080" y="3489840"/>
            <a:ext cx="1154520" cy="1190160"/>
          </a:xfrm>
          <a:prstGeom prst="roundRect">
            <a:avLst>
              <a:gd name="adj" fmla="val 16667"/>
            </a:avLst>
          </a:prstGeom>
          <a:solidFill>
            <a:srgbClr val="f7df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4" name="Овал 14"/>
          <p:cNvSpPr/>
          <p:nvPr/>
        </p:nvSpPr>
        <p:spPr>
          <a:xfrm>
            <a:off x="8377920" y="-2253600"/>
            <a:ext cx="6831720" cy="68317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5" name="Овал 15"/>
          <p:cNvSpPr/>
          <p:nvPr/>
        </p:nvSpPr>
        <p:spPr>
          <a:xfrm>
            <a:off x="-1550160" y="3213720"/>
            <a:ext cx="5747040" cy="58125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738320" y="7149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Используемые</a:t>
            </a:r>
            <a:br>
              <a:rPr sz="6000"/>
            </a:b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технологии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8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9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0" name="Прямоугольник: скругленные углы 18"/>
          <p:cNvSpPr/>
          <p:nvPr/>
        </p:nvSpPr>
        <p:spPr>
          <a:xfrm rot="16200000">
            <a:off x="1270440" y="496800"/>
            <a:ext cx="5424120" cy="66758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1091520" y="1356480"/>
            <a:ext cx="5996880" cy="499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Для сайта </a:t>
            </a: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→ Django, Python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Сайтовые скрипты → JS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Шифрование </a:t>
            </a: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→ cryptography, pyodide, Python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Рисунок 7"/>
          <p:cNvPicPr/>
          <p:nvPr/>
        </p:nvPicPr>
        <p:blipFill>
          <a:blip r:embed="rId1"/>
          <a:stretch/>
        </p:blipFill>
        <p:spPr>
          <a:xfrm>
            <a:off x="7768080" y="5146200"/>
            <a:ext cx="4224960" cy="13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Picture 4" descr="Picture background"/>
          <p:cNvPicPr/>
          <p:nvPr/>
        </p:nvPicPr>
        <p:blipFill>
          <a:blip r:embed="rId2"/>
          <a:srcRect l="22270" t="40672" r="5770" b="6898"/>
          <a:stretch/>
        </p:blipFill>
        <p:spPr>
          <a:xfrm>
            <a:off x="7981200" y="3954600"/>
            <a:ext cx="856080" cy="623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вал 14"/>
          <p:cNvSpPr/>
          <p:nvPr/>
        </p:nvSpPr>
        <p:spPr>
          <a:xfrm>
            <a:off x="8202240" y="4538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5" name="Овал 15"/>
          <p:cNvSpPr/>
          <p:nvPr/>
        </p:nvSpPr>
        <p:spPr>
          <a:xfrm>
            <a:off x="-1816560" y="-916200"/>
            <a:ext cx="5802480" cy="58687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-197640" y="793800"/>
            <a:ext cx="707796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Схематика работы сайта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8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9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0" name="Прямоугольник: скругленные углы 18"/>
          <p:cNvSpPr/>
          <p:nvPr/>
        </p:nvSpPr>
        <p:spPr>
          <a:xfrm rot="18874200">
            <a:off x="8947800" y="-5961240"/>
            <a:ext cx="5424120" cy="115045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"/>
          <p:cNvPicPr/>
          <p:nvPr/>
        </p:nvPicPr>
        <p:blipFill>
          <a:blip r:embed="rId1"/>
          <a:stretch/>
        </p:blipFill>
        <p:spPr>
          <a:xfrm>
            <a:off x="1018800" y="1746720"/>
            <a:ext cx="6422400" cy="5029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Овал 14"/>
          <p:cNvSpPr/>
          <p:nvPr/>
        </p:nvSpPr>
        <p:spPr>
          <a:xfrm>
            <a:off x="-848880" y="-1726920"/>
            <a:ext cx="4744800" cy="474480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3" name="Овал 15"/>
          <p:cNvSpPr/>
          <p:nvPr/>
        </p:nvSpPr>
        <p:spPr>
          <a:xfrm>
            <a:off x="-1950480" y="3259800"/>
            <a:ext cx="5173920" cy="52329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AES-128 и почему он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6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7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8" name="Прямоугольник: скругленные углы 18"/>
          <p:cNvSpPr/>
          <p:nvPr/>
        </p:nvSpPr>
        <p:spPr>
          <a:xfrm rot="16200000">
            <a:off x="1013400" y="404640"/>
            <a:ext cx="5373000" cy="68101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782280" y="1467000"/>
            <a:ext cx="5996880" cy="499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Для шифрования файлов мы решили использовать алгоритм AES-128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Шифрование AES основано на том, что оно кодирует информацию поблочно. В случае с AES-128 блоки разделяются на 128 бит, а далее  путём сложных алгоритмов перемешиваются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AES является одним из самых защищённых алгоритмов от криптоанализа. Единственным решением по расшифровке сообщения остаётся брутфорс (грубый перебор) ключа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"/>
          <p:cNvPicPr/>
          <p:nvPr/>
        </p:nvPicPr>
        <p:blipFill>
          <a:blip r:embed="rId1"/>
          <a:stretch/>
        </p:blipFill>
        <p:spPr>
          <a:xfrm>
            <a:off x="7253280" y="1210680"/>
            <a:ext cx="4825440" cy="50101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Application>LibreOffice/25.8.4.2$Linux_X86_64 LibreOffice_project/580$Build-2</Application>
  <AppVersion>15.0000</AppVersion>
  <Words>1713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2026-01-25T15:01:53Z</dcterms:created>
  <dc:creator>Андрей Ln</dc:creator>
  <dc:description/>
  <dc:language>ru-RU</dc:language>
  <cp:lastModifiedBy/>
  <dcterms:modified xsi:type="dcterms:W3CDTF">2026-01-26T10:37:15Z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18</vt:i4>
  </property>
</Properties>
</file>